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5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theme/theme6.xml" ContentType="application/vnd.openxmlformats-officedocument.theme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theme/theme7.xml" ContentType="application/vnd.openxmlformats-officedocument.theme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66" r:id="rId7"/>
    <p:sldMasterId id="2147484388" r:id="rId8"/>
    <p:sldMasterId id="2147484412" r:id="rId9"/>
    <p:sldMasterId id="2147484439" r:id="rId10"/>
    <p:sldMasterId id="2147484462" r:id="rId11"/>
  </p:sldMasterIdLst>
  <p:notesMasterIdLst>
    <p:notesMasterId r:id="rId21"/>
  </p:notesMasterIdLst>
  <p:handoutMasterIdLst>
    <p:handoutMasterId r:id="rId22"/>
  </p:handoutMasterIdLst>
  <p:sldIdLst>
    <p:sldId id="1408" r:id="rId12"/>
    <p:sldId id="1416" r:id="rId13"/>
    <p:sldId id="1455" r:id="rId14"/>
    <p:sldId id="1456" r:id="rId15"/>
    <p:sldId id="1458" r:id="rId16"/>
    <p:sldId id="1459" r:id="rId17"/>
    <p:sldId id="1460" r:id="rId18"/>
    <p:sldId id="1457" r:id="rId19"/>
    <p:sldId id="1454" r:id="rId2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FFFFFF"/>
    <a:srgbClr val="BAD80A"/>
    <a:srgbClr val="A80000"/>
    <a:srgbClr val="5C2D91"/>
    <a:srgbClr val="0078D7"/>
    <a:srgbClr val="107C10"/>
    <a:srgbClr val="000000"/>
    <a:srgbClr val="D83B01"/>
    <a:srgbClr val="002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15" autoAdjust="0"/>
  </p:normalViewPr>
  <p:slideViewPr>
    <p:cSldViewPr>
      <p:cViewPr varScale="1">
        <p:scale>
          <a:sx n="112" d="100"/>
          <a:sy n="112" d="100"/>
        </p:scale>
        <p:origin x="7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commentAuthors" Target="commentAuthor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10/17/2016 4:30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png>
</file>

<file path=ppt/media/image3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10/17/2016 4:29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10/17/2016 4:29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216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10/17/2016 4:33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85093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emf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63851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126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060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244143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7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576963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7"/>
          <p:cNvSpPr>
            <a:spLocks noChangeArrowheads="1"/>
          </p:cNvSpPr>
          <p:nvPr userDrawn="1"/>
        </p:nvSpPr>
        <p:spPr bwMode="auto">
          <a:xfrm>
            <a:off x="2" y="5843588"/>
            <a:ext cx="12433301" cy="1154113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3177" y="3409952"/>
            <a:ext cx="12430127" cy="282575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 userDrawn="1"/>
        </p:nvSpPr>
        <p:spPr bwMode="white">
          <a:xfrm>
            <a:off x="0" y="-318"/>
            <a:ext cx="12435840" cy="699516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9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8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8332" y="6182442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99719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</p:bldLst>
  </p:timing>
  <p:extLst mod="1">
    <p:ext uri="{DCECCB84-F9BA-43D5-87BE-67443E8EF086}">
      <p15:sldGuideLst xmlns:p15="http://schemas.microsoft.com/office/powerpoint/2012/main">
        <p15:guide id="1" orient="horz" pos="4494">
          <p15:clr>
            <a:srgbClr val="C35EA4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831975"/>
          </a:xfrm>
          <a:noFill/>
        </p:spPr>
        <p:txBody>
          <a:bodyPr tIns="91440" bIns="91440" anchor="t" anchorCtr="0"/>
          <a:lstStyle>
            <a:lvl1pPr algn="l" defTabSz="93238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8" b="0" kern="1200" cap="none" spc="-100" baseline="0" dirty="0">
                <a:ln w="3175">
                  <a:noFill/>
                </a:ln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6864336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639" y="1212851"/>
            <a:ext cx="11889564" cy="2059025"/>
          </a:xfrm>
        </p:spPr>
        <p:txBody>
          <a:bodyPr/>
          <a:lstStyle>
            <a:lvl1pPr marL="0" indent="0">
              <a:buNone/>
              <a:defRPr/>
            </a:lvl1pPr>
            <a:lvl2pPr marL="28563" indent="0">
              <a:buNone/>
              <a:defRPr sz="2000"/>
            </a:lvl2pPr>
            <a:lvl3pPr marL="223752" indent="0">
              <a:buNone/>
              <a:defRPr sz="2000"/>
            </a:lvl3pPr>
            <a:lvl4pPr marL="476068" indent="0">
              <a:buNone/>
              <a:defRPr sz="1800"/>
            </a:lvl4pPr>
            <a:lvl5pPr marL="73949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171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11887200" cy="2228302"/>
          </a:xfrm>
        </p:spPr>
        <p:txBody>
          <a:bodyPr>
            <a:spAutoFit/>
          </a:bodyPr>
          <a:lstStyle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3303972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6830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074810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5522936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00187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7" y="2125664"/>
            <a:ext cx="8219813" cy="1828800"/>
          </a:xfrm>
        </p:spPr>
        <p:txBody>
          <a:bodyPr/>
          <a:lstStyle>
            <a:lvl1pPr>
              <a:defRPr sz="599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45207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1201808"/>
            <a:ext cx="10058399" cy="917575"/>
          </a:xfrm>
        </p:spPr>
        <p:txBody>
          <a:bodyPr/>
          <a:lstStyle>
            <a:lvl1pPr marL="233274" indent="-233274">
              <a:defRPr sz="5998" baseline="0"/>
            </a:lvl1pPr>
          </a:lstStyle>
          <a:p>
            <a:r>
              <a:rPr lang="en-US" dirty="0"/>
              <a:t>“Sample quote goes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5126038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47780349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_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2125665"/>
            <a:ext cx="10058399" cy="917575"/>
          </a:xfrm>
        </p:spPr>
        <p:txBody>
          <a:bodyPr/>
          <a:lstStyle>
            <a:lvl1pPr marL="282465" indent="-282465">
              <a:tabLst>
                <a:tab pos="282465" algn="l"/>
              </a:tabLst>
              <a:defRPr sz="5998" baseline="0"/>
            </a:lvl1pPr>
          </a:lstStyle>
          <a:p>
            <a:r>
              <a:rPr lang="en-US" dirty="0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4868847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Author’s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54242456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&amp; 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82578" y="2430464"/>
            <a:ext cx="11887200" cy="932563"/>
          </a:xfrm>
        </p:spPr>
        <p:txBody>
          <a:bodyPr/>
          <a:lstStyle>
            <a:lvl1pPr marL="0" indent="0">
              <a:buNone/>
              <a:defRPr sz="5398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806178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1798637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9467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Lef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439" y="1241428"/>
            <a:ext cx="5486399" cy="917575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216650" cy="698856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398" b="1">
                <a:gradFill>
                  <a:gsLst>
                    <a:gs pos="13139">
                      <a:srgbClr val="FFFFFF"/>
                    </a:gs>
                    <a:gs pos="38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72005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753055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C9E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0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9233" y="3145040"/>
            <a:ext cx="3291840" cy="705836"/>
          </a:xfrm>
          <a:prstGeom prst="rect">
            <a:avLst/>
          </a:prstGeom>
        </p:spPr>
      </p:pic>
      <p:pic>
        <p:nvPicPr>
          <p:cNvPr id="3" name="Picture 2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0946" y="2441907"/>
            <a:ext cx="4698293" cy="21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1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1211263"/>
            <a:ext cx="6400800" cy="2743200"/>
          </a:xfrm>
          <a:prstGeom prst="rect">
            <a:avLst/>
          </a:prstGeom>
          <a:solidFill>
            <a:schemeClr val="bg2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1232251"/>
            <a:ext cx="8536515" cy="1190453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2152578"/>
            <a:ext cx="8536517" cy="2280572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581" y="6255936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0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59976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eaker note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31626" y="1632058"/>
            <a:ext cx="11584484" cy="2231397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speaker notes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7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z="3774" spc="-6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 slide topic</a:t>
            </a:r>
          </a:p>
        </p:txBody>
      </p:sp>
    </p:spTree>
    <p:extLst>
      <p:ext uri="{BB962C8B-B14F-4D97-AF65-F5344CB8AC3E}">
        <p14:creationId xmlns:p14="http://schemas.microsoft.com/office/powerpoint/2010/main" val="3566086349"/>
      </p:ext>
    </p:extLst>
  </p:cSld>
  <p:clrMapOvr>
    <a:masterClrMapping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16371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52888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79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Accent Color 1">
    <p:bg>
      <p:bgPr>
        <a:gradFill flip="none" rotWithShape="1">
          <a:gsLst>
            <a:gs pos="65000">
              <a:srgbClr val="011C42"/>
            </a:gs>
            <a:gs pos="65000">
              <a:srgbClr val="021939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8"/>
            <a:ext cx="3857734" cy="6405652"/>
          </a:xfrm>
        </p:spPr>
        <p:txBody>
          <a:bodyPr anchor="ctr"/>
          <a:lstStyle>
            <a:lvl1pPr>
              <a:defRPr sz="5505" spc="-153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007301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0914" y="233151"/>
            <a:ext cx="11814652" cy="880792"/>
          </a:xfrm>
        </p:spPr>
        <p:txBody>
          <a:bodyPr anchor="t" anchorCtr="0">
            <a:noAutofit/>
          </a:bodyPr>
          <a:lstStyle>
            <a:lvl1pPr>
              <a:defRPr sz="5436" cap="none" spc="-136" baseline="0">
                <a:solidFill>
                  <a:schemeClr val="accent1"/>
                </a:solidFill>
                <a:latin typeface="Segoe UI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64850"/>
      </p:ext>
    </p:extLst>
  </p:cSld>
  <p:clrMapOvr>
    <a:masterClrMapping/>
  </p:clrMapOvr>
  <p:transition spd="slow">
    <p:push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69501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28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28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071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5395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76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48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98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94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9299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5395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825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7439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589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16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235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150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67931"/>
      </p:ext>
    </p:extLst>
  </p:cSld>
  <p:clrMapOvr>
    <a:masterClrMapping/>
  </p:clrMapOvr>
  <p:transition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39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669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15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3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720694"/>
      </p:ext>
    </p:extLst>
  </p:cSld>
  <p:clrMapOvr>
    <a:masterClrMapping/>
  </p:clrMapOvr>
  <p:transition>
    <p:fade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538008"/>
      </p:ext>
    </p:extLst>
  </p:cSld>
  <p:clrMapOvr>
    <a:masterClrMapping/>
  </p:clrMapOvr>
  <p:transition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989511"/>
      </p:ext>
    </p:extLst>
  </p:cSld>
  <p:clrMapOvr>
    <a:masterClrMapping/>
  </p:clrMapOvr>
  <p:transition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943113"/>
      </p:ext>
    </p:extLst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06467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9466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0550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846758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962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97181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7843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99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07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68578"/>
      </p:ext>
    </p:extLst>
  </p:cSld>
  <p:clrMapOvr>
    <a:masterClrMapping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3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379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6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399769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70126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2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0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414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0918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01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46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35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45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88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21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44285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89807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5295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2449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3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198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748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496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7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476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86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73372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384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7972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5161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815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959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537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48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774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98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6353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25445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0649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9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3573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99.xml"/><Relationship Id="rId20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24" Type="http://schemas.openxmlformats.org/officeDocument/2006/relationships/theme" Target="../theme/theme5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10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13" Type="http://schemas.openxmlformats.org/officeDocument/2006/relationships/slideLayout" Target="../slideLayouts/slideLayout119.xml"/><Relationship Id="rId18" Type="http://schemas.openxmlformats.org/officeDocument/2006/relationships/slideLayout" Target="../slideLayouts/slideLayout124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109.xml"/><Relationship Id="rId21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13.xml"/><Relationship Id="rId12" Type="http://schemas.openxmlformats.org/officeDocument/2006/relationships/slideLayout" Target="../slideLayouts/slideLayout118.xml"/><Relationship Id="rId17" Type="http://schemas.openxmlformats.org/officeDocument/2006/relationships/slideLayout" Target="../slideLayouts/slideLayout123.xml"/><Relationship Id="rId25" Type="http://schemas.openxmlformats.org/officeDocument/2006/relationships/theme" Target="../theme/theme6.xml"/><Relationship Id="rId2" Type="http://schemas.openxmlformats.org/officeDocument/2006/relationships/slideLayout" Target="../slideLayouts/slideLayout108.xml"/><Relationship Id="rId16" Type="http://schemas.openxmlformats.org/officeDocument/2006/relationships/slideLayout" Target="../slideLayouts/slideLayout122.xml"/><Relationship Id="rId20" Type="http://schemas.openxmlformats.org/officeDocument/2006/relationships/slideLayout" Target="../slideLayouts/slideLayout126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24" Type="http://schemas.openxmlformats.org/officeDocument/2006/relationships/slideLayout" Target="../slideLayouts/slideLayout130.xml"/><Relationship Id="rId5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21.xml"/><Relationship Id="rId23" Type="http://schemas.openxmlformats.org/officeDocument/2006/relationships/slideLayout" Target="../slideLayouts/slideLayout129.xml"/><Relationship Id="rId10" Type="http://schemas.openxmlformats.org/officeDocument/2006/relationships/slideLayout" Target="../slideLayouts/slideLayout116.xml"/><Relationship Id="rId19" Type="http://schemas.openxmlformats.org/officeDocument/2006/relationships/slideLayout" Target="../slideLayouts/slideLayout125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Relationship Id="rId14" Type="http://schemas.openxmlformats.org/officeDocument/2006/relationships/slideLayout" Target="../slideLayouts/slideLayout120.xml"/><Relationship Id="rId22" Type="http://schemas.openxmlformats.org/officeDocument/2006/relationships/slideLayout" Target="../slideLayouts/slideLayout12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143.xml"/><Relationship Id="rId18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33.xml"/><Relationship Id="rId21" Type="http://schemas.openxmlformats.org/officeDocument/2006/relationships/slideLayout" Target="../slideLayouts/slideLayout151.xml"/><Relationship Id="rId7" Type="http://schemas.openxmlformats.org/officeDocument/2006/relationships/slideLayout" Target="../slideLayouts/slideLayout137.xml"/><Relationship Id="rId12" Type="http://schemas.openxmlformats.org/officeDocument/2006/relationships/slideLayout" Target="../slideLayouts/slideLayout142.xml"/><Relationship Id="rId17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32.xml"/><Relationship Id="rId16" Type="http://schemas.openxmlformats.org/officeDocument/2006/relationships/slideLayout" Target="../slideLayouts/slideLayout146.xml"/><Relationship Id="rId20" Type="http://schemas.openxmlformats.org/officeDocument/2006/relationships/slideLayout" Target="../slideLayouts/slideLayout150.xml"/><Relationship Id="rId1" Type="http://schemas.openxmlformats.org/officeDocument/2006/relationships/slideLayout" Target="../slideLayouts/slideLayout131.xml"/><Relationship Id="rId6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45.xml"/><Relationship Id="rId23" Type="http://schemas.openxmlformats.org/officeDocument/2006/relationships/theme" Target="../theme/theme7.xml"/><Relationship Id="rId10" Type="http://schemas.openxmlformats.org/officeDocument/2006/relationships/slideLayout" Target="../slideLayouts/slideLayout140.xml"/><Relationship Id="rId19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9.xml"/><Relationship Id="rId14" Type="http://schemas.openxmlformats.org/officeDocument/2006/relationships/slideLayout" Target="../slideLayouts/slideLayout144.xml"/><Relationship Id="rId22" Type="http://schemas.openxmlformats.org/officeDocument/2006/relationships/slideLayout" Target="../slideLayouts/slideLayout152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0.xml"/><Relationship Id="rId13" Type="http://schemas.openxmlformats.org/officeDocument/2006/relationships/slideLayout" Target="../slideLayouts/slideLayout165.xml"/><Relationship Id="rId18" Type="http://schemas.openxmlformats.org/officeDocument/2006/relationships/slideLayout" Target="../slideLayouts/slideLayout170.xml"/><Relationship Id="rId3" Type="http://schemas.openxmlformats.org/officeDocument/2006/relationships/slideLayout" Target="../slideLayouts/slideLayout155.xml"/><Relationship Id="rId7" Type="http://schemas.openxmlformats.org/officeDocument/2006/relationships/slideLayout" Target="../slideLayouts/slideLayout159.xml"/><Relationship Id="rId12" Type="http://schemas.openxmlformats.org/officeDocument/2006/relationships/slideLayout" Target="../slideLayouts/slideLayout164.xml"/><Relationship Id="rId17" Type="http://schemas.openxmlformats.org/officeDocument/2006/relationships/slideLayout" Target="../slideLayouts/slideLayout169.xml"/><Relationship Id="rId2" Type="http://schemas.openxmlformats.org/officeDocument/2006/relationships/slideLayout" Target="../slideLayouts/slideLayout154.xml"/><Relationship Id="rId16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53.xml"/><Relationship Id="rId6" Type="http://schemas.openxmlformats.org/officeDocument/2006/relationships/slideLayout" Target="../slideLayouts/slideLayout158.xml"/><Relationship Id="rId11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57.xml"/><Relationship Id="rId15" Type="http://schemas.openxmlformats.org/officeDocument/2006/relationships/slideLayout" Target="../slideLayouts/slideLayout167.xml"/><Relationship Id="rId10" Type="http://schemas.openxmlformats.org/officeDocument/2006/relationships/slideLayout" Target="../slideLayouts/slideLayout162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6.xml"/><Relationship Id="rId9" Type="http://schemas.openxmlformats.org/officeDocument/2006/relationships/slideLayout" Target="../slideLayouts/slideLayout161.xml"/><Relationship Id="rId14" Type="http://schemas.openxmlformats.org/officeDocument/2006/relationships/slideLayout" Target="../slideLayouts/slideLayout1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365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64" r:id="rId14"/>
    <p:sldLayoutId id="2147484324" r:id="rId15"/>
    <p:sldLayoutId id="2147484325" r:id="rId16"/>
    <p:sldLayoutId id="2147484326" r:id="rId17"/>
    <p:sldLayoutId id="2147484327" r:id="rId18"/>
    <p:sldLayoutId id="2147484328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965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  <p:sldLayoutId id="2147484375" r:id="rId9"/>
    <p:sldLayoutId id="2147484376" r:id="rId10"/>
    <p:sldLayoutId id="2147484377" r:id="rId11"/>
    <p:sldLayoutId id="2147484378" r:id="rId12"/>
    <p:sldLayoutId id="2147484379" r:id="rId13"/>
    <p:sldLayoutId id="2147484380" r:id="rId14"/>
    <p:sldLayoutId id="2147484381" r:id="rId15"/>
    <p:sldLayoutId id="2147484382" r:id="rId16"/>
    <p:sldLayoutId id="2147484383" r:id="rId17"/>
    <p:sldLayoutId id="2147484384" r:id="rId18"/>
    <p:sldLayoutId id="2147484385" r:id="rId19"/>
    <p:sldLayoutId id="2147484386" r:id="rId20"/>
    <p:sldLayoutId id="2147484387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24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  <p:sldLayoutId id="2147484407" r:id="rId19"/>
    <p:sldLayoutId id="2147484408" r:id="rId20"/>
    <p:sldLayoutId id="2147484409" r:id="rId21"/>
    <p:sldLayoutId id="2147484410" r:id="rId22"/>
    <p:sldLayoutId id="2147484411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22830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89151" y="3050515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28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5" r:id="rId3"/>
    <p:sldLayoutId id="2147484416" r:id="rId4"/>
    <p:sldLayoutId id="2147484417" r:id="rId5"/>
    <p:sldLayoutId id="2147484418" r:id="rId6"/>
    <p:sldLayoutId id="2147484419" r:id="rId7"/>
    <p:sldLayoutId id="2147484420" r:id="rId8"/>
    <p:sldLayoutId id="2147484421" r:id="rId9"/>
    <p:sldLayoutId id="2147484422" r:id="rId10"/>
    <p:sldLayoutId id="2147484423" r:id="rId11"/>
    <p:sldLayoutId id="2147484424" r:id="rId12"/>
    <p:sldLayoutId id="2147484425" r:id="rId13"/>
    <p:sldLayoutId id="2147484426" r:id="rId14"/>
    <p:sldLayoutId id="2147484427" r:id="rId15"/>
    <p:sldLayoutId id="2147484428" r:id="rId16"/>
    <p:sldLayoutId id="2147484429" r:id="rId17"/>
    <p:sldLayoutId id="2147484430" r:id="rId18"/>
    <p:sldLayoutId id="2147484431" r:id="rId19"/>
    <p:sldLayoutId id="2147484433" r:id="rId20"/>
    <p:sldLayoutId id="2147484434" r:id="rId21"/>
    <p:sldLayoutId id="2147484435" r:id="rId22"/>
    <p:sldLayoutId id="2147484436" r:id="rId23"/>
    <p:sldLayoutId id="2147484437" r:id="rId24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53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570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0" r:id="rId1"/>
    <p:sldLayoutId id="2147484441" r:id="rId2"/>
    <p:sldLayoutId id="2147484442" r:id="rId3"/>
    <p:sldLayoutId id="2147484443" r:id="rId4"/>
    <p:sldLayoutId id="2147484444" r:id="rId5"/>
    <p:sldLayoutId id="2147484445" r:id="rId6"/>
    <p:sldLayoutId id="2147484446" r:id="rId7"/>
    <p:sldLayoutId id="2147484447" r:id="rId8"/>
    <p:sldLayoutId id="2147484448" r:id="rId9"/>
    <p:sldLayoutId id="2147484449" r:id="rId10"/>
    <p:sldLayoutId id="2147484450" r:id="rId11"/>
    <p:sldLayoutId id="2147484451" r:id="rId12"/>
    <p:sldLayoutId id="2147484452" r:id="rId13"/>
    <p:sldLayoutId id="2147484453" r:id="rId14"/>
    <p:sldLayoutId id="2147484454" r:id="rId15"/>
    <p:sldLayoutId id="2147484455" r:id="rId16"/>
    <p:sldLayoutId id="2147484456" r:id="rId17"/>
    <p:sldLayoutId id="2147484457" r:id="rId18"/>
    <p:sldLayoutId id="2147484458" r:id="rId19"/>
    <p:sldLayoutId id="2147484459" r:id="rId20"/>
    <p:sldLayoutId id="2147484460" r:id="rId21"/>
    <p:sldLayoutId id="214748446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7145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63" r:id="rId1"/>
    <p:sldLayoutId id="2147484464" r:id="rId2"/>
    <p:sldLayoutId id="2147484465" r:id="rId3"/>
    <p:sldLayoutId id="2147484466" r:id="rId4"/>
    <p:sldLayoutId id="2147484467" r:id="rId5"/>
    <p:sldLayoutId id="2147484468" r:id="rId6"/>
    <p:sldLayoutId id="2147484469" r:id="rId7"/>
    <p:sldLayoutId id="2147484470" r:id="rId8"/>
    <p:sldLayoutId id="2147484471" r:id="rId9"/>
    <p:sldLayoutId id="2147484472" r:id="rId10"/>
    <p:sldLayoutId id="2147484473" r:id="rId11"/>
    <p:sldLayoutId id="2147484474" r:id="rId12"/>
    <p:sldLayoutId id="2147484475" r:id="rId13"/>
    <p:sldLayoutId id="2147484476" r:id="rId14"/>
    <p:sldLayoutId id="2147484477" r:id="rId15"/>
    <p:sldLayoutId id="2147484478" r:id="rId16"/>
    <p:sldLayoutId id="2147484479" r:id="rId17"/>
    <p:sldLayoutId id="2147484480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announcing-azure-cli-2-preview/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azfeedback@microsoft.com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App Service Overview</a:t>
            </a:r>
            <a:br>
              <a:rPr lang="en-US" sz="4000" dirty="0"/>
            </a:br>
            <a:r>
              <a:rPr lang="en-US" sz="4000" dirty="0"/>
              <a:t>Creation / Management / Deployment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955255"/>
            <a:ext cx="7315137" cy="1828007"/>
          </a:xfrm>
        </p:spPr>
        <p:txBody>
          <a:bodyPr/>
          <a:lstStyle/>
          <a:p>
            <a:r>
              <a:rPr lang="en-US" sz="2000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206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Portal</a:t>
            </a:r>
          </a:p>
        </p:txBody>
      </p:sp>
    </p:spTree>
    <p:extLst>
      <p:ext uri="{BB962C8B-B14F-4D97-AF65-F5344CB8AC3E}">
        <p14:creationId xmlns:p14="http://schemas.microsoft.com/office/powerpoint/2010/main" val="134762786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179058"/>
          </a:xfrm>
        </p:spPr>
        <p:txBody>
          <a:bodyPr/>
          <a:lstStyle/>
          <a:p>
            <a:r>
              <a:rPr lang="en-US" dirty="0"/>
              <a:t>Continuous Deployment 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25081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</a:t>
            </a:r>
          </a:p>
        </p:txBody>
      </p:sp>
    </p:spTree>
    <p:extLst>
      <p:ext uri="{BB962C8B-B14F-4D97-AF65-F5344CB8AC3E}">
        <p14:creationId xmlns:p14="http://schemas.microsoft.com/office/powerpoint/2010/main" val="327148414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639" y="1516062"/>
            <a:ext cx="11887200" cy="5103812"/>
          </a:xfrm>
        </p:spPr>
        <p:txBody>
          <a:bodyPr/>
          <a:lstStyle/>
          <a:p>
            <a:r>
              <a:rPr lang="en-US" dirty="0"/>
              <a:t>A new native </a:t>
            </a:r>
            <a:r>
              <a:rPr lang="en-US" dirty="0" err="1"/>
              <a:t>Posix</a:t>
            </a:r>
            <a:r>
              <a:rPr lang="en-US" dirty="0"/>
              <a:t>/BASH based </a:t>
            </a:r>
            <a:r>
              <a:rPr lang="en-US" dirty="0" err="1"/>
              <a:t>Commandline</a:t>
            </a:r>
            <a:r>
              <a:rPr lang="en-US" dirty="0"/>
              <a:t> experience</a:t>
            </a:r>
          </a:p>
          <a:p>
            <a:r>
              <a:rPr lang="en-US" dirty="0"/>
              <a:t>Available at 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 in preview mode – looking for early feedback and engagement with adopters</a:t>
            </a:r>
          </a:p>
          <a:p>
            <a:r>
              <a:rPr lang="en-US" dirty="0"/>
              <a:t>Current </a:t>
            </a:r>
            <a:r>
              <a:rPr lang="en-US" dirty="0" err="1"/>
              <a:t>xplat</a:t>
            </a:r>
            <a:r>
              <a:rPr lang="en-US" dirty="0"/>
              <a:t> CLI will continue to be available and supported – will be needed for ASM services</a:t>
            </a:r>
          </a:p>
          <a:p>
            <a:r>
              <a:rPr lang="en-US" dirty="0"/>
              <a:t>Both CLIs work side-by-side in the same command shell window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Announcing</a:t>
            </a:r>
            <a:r>
              <a:rPr lang="en-US" sz="4000" dirty="0"/>
              <a:t> Azure Command-Line Interface (CLI) 2.0 Preview</a:t>
            </a:r>
          </a:p>
        </p:txBody>
      </p:sp>
    </p:spTree>
    <p:extLst>
      <p:ext uri="{BB962C8B-B14F-4D97-AF65-F5344CB8AC3E}">
        <p14:creationId xmlns:p14="http://schemas.microsoft.com/office/powerpoint/2010/main" val="472907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5693866"/>
          </a:xfrm>
        </p:spPr>
        <p:txBody>
          <a:bodyPr/>
          <a:lstStyle/>
          <a:p>
            <a:r>
              <a:rPr lang="en-US" sz="3600" dirty="0"/>
              <a:t>Natural and easy to install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  <a:p>
            <a:r>
              <a:rPr lang="en-US" sz="3600" dirty="0"/>
              <a:t>Consistent and works nicely with POSIX tools</a:t>
            </a:r>
          </a:p>
          <a:p>
            <a:pPr lvl="1"/>
            <a:r>
              <a:rPr lang="en-US" sz="2000" dirty="0"/>
              <a:t>Integrates well with GREP, AWK, JQ and all other common tools and commands</a:t>
            </a:r>
          </a:p>
          <a:p>
            <a:pPr lvl="1"/>
            <a:r>
              <a:rPr lang="en-US" sz="2000" dirty="0"/>
              <a:t>Productivity features for command completion, parameter values, help</a:t>
            </a:r>
          </a:p>
          <a:p>
            <a:pPr lvl="1"/>
            <a:r>
              <a:rPr lang="en-US" sz="2000" dirty="0"/>
              <a:t>Optimized for standalone commands, automation scripts</a:t>
            </a:r>
          </a:p>
          <a:p>
            <a:r>
              <a:rPr lang="en-US" sz="3600" dirty="0"/>
              <a:t>Part of Open Source ecosystem</a:t>
            </a:r>
          </a:p>
          <a:p>
            <a:pPr lvl="1"/>
            <a:r>
              <a:rPr lang="en-US" sz="2000" dirty="0"/>
              <a:t>Open sourced; Open to contributions (governance policy coming)</a:t>
            </a:r>
          </a:p>
          <a:p>
            <a:r>
              <a:rPr lang="en-US" sz="3600" dirty="0"/>
              <a:t>Ever-fresh with Azure</a:t>
            </a:r>
          </a:p>
          <a:p>
            <a:pPr lvl="1"/>
            <a:r>
              <a:rPr lang="en-US" sz="2000" dirty="0"/>
              <a:t>Consistent and complete coverage of all Azure services</a:t>
            </a:r>
          </a:p>
          <a:p>
            <a:pPr lvl="1"/>
            <a:r>
              <a:rPr lang="en-US" sz="2000" dirty="0"/>
              <a:t>Supports side-by-side install and usage with current </a:t>
            </a:r>
            <a:r>
              <a:rPr lang="en-US" sz="2000" dirty="0" err="1"/>
              <a:t>xplat</a:t>
            </a:r>
            <a:r>
              <a:rPr lang="en-US" sz="2000" dirty="0"/>
              <a:t> CLI (will continue to be available and supported)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>
                <a:hlinkClick r:id="rId2"/>
              </a:rPr>
              <a:t>Try it out </a:t>
            </a:r>
            <a:r>
              <a:rPr lang="en-US" sz="2000" dirty="0"/>
              <a:t>– we want your </a:t>
            </a:r>
            <a:r>
              <a:rPr lang="en-US" sz="2000" dirty="0">
                <a:hlinkClick r:id="rId3"/>
              </a:rPr>
              <a:t>feedback</a:t>
            </a:r>
            <a:r>
              <a:rPr lang="en-US" sz="2000" dirty="0"/>
              <a:t>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the new release</a:t>
            </a:r>
          </a:p>
        </p:txBody>
      </p:sp>
    </p:spTree>
    <p:extLst>
      <p:ext uri="{BB962C8B-B14F-4D97-AF65-F5344CB8AC3E}">
        <p14:creationId xmlns:p14="http://schemas.microsoft.com/office/powerpoint/2010/main" val="339269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4638" y="1209973"/>
            <a:ext cx="8228299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8229599" cy="1181862"/>
          </a:xfrm>
        </p:spPr>
        <p:txBody>
          <a:bodyPr/>
          <a:lstStyle/>
          <a:p>
            <a:r>
              <a:rPr lang="en-US" dirty="0"/>
              <a:t>Azure </a:t>
            </a:r>
            <a:r>
              <a:rPr lang="en-US"/>
              <a:t>Command-Line Interface (</a:t>
            </a:r>
            <a:r>
              <a:rPr lang="en-US" dirty="0"/>
              <a:t>CLI</a:t>
            </a:r>
            <a:r>
              <a:rPr lang="en-US"/>
              <a:t>) 2.0 Preview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698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72845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41935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63611EB3-9A97-4D4F-B762-41E80201E286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010D9A64-1D32-41D6-8220-BE29D3027D94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792B4888-C2F9-45FC-AD5D-E824DE8783D2}"/>
    </a:ext>
  </a:extLst>
</a:theme>
</file>

<file path=ppt/theme/theme4.xml><?xml version="1.0" encoding="utf-8"?>
<a:theme xmlns:a="http://schemas.openxmlformats.org/drawingml/2006/main" name="2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5.xml><?xml version="1.0" encoding="utf-8"?>
<a:theme xmlns:a="http://schemas.openxmlformats.org/drawingml/2006/main" name="3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EF_2016_16x9_Template.potx" id="{6F30CEFF-F50E-40BF-A940-626D9DAB7388}" vid="{54660BE7-FAAC-478F-8C28-F8D5586CEB39}"/>
    </a:ext>
  </a:extLst>
</a:theme>
</file>

<file path=ppt/theme/theme6.xml><?xml version="1.0" encoding="utf-8"?>
<a:theme xmlns:a="http://schemas.openxmlformats.org/drawingml/2006/main" name="3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7.xml><?xml version="1.0" encoding="utf-8"?>
<a:theme xmlns:a="http://schemas.openxmlformats.org/drawingml/2006/main" name="4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.potx" id="{61D5EBA6-A23E-492C-8A07-E4BCB14E768B}" vid="{2C5385DD-25CC-4B4A-8E83-9D91F0EF820F}"/>
    </a:ext>
  </a:extLst>
</a:theme>
</file>

<file path=ppt/theme/theme8.xml><?xml version="1.0" encoding="utf-8"?>
<a:theme xmlns:a="http://schemas.openxmlformats.org/drawingml/2006/main" name="1_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Jeremy Thake, Nicole  Herskowitz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2016-09-26T04:00:00+00:00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BRK2085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purl.org/dc/dcmitype/"/>
    <ds:schemaRef ds:uri="230e9df3-be65-4c73-a93b-d1236ebd677e"/>
    <ds:schemaRef ds:uri="http://purl.org/dc/elements/1.1/"/>
    <ds:schemaRef ds:uri="http://schemas.microsoft.com/office/2006/documentManagement/types"/>
    <ds:schemaRef ds:uri="8ff673fc-3231-4e3a-893b-6d7f7cd32766"/>
    <ds:schemaRef ds:uri="http://schemas.microsoft.com/sharepoint/v3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01c77077-aee4-4b5f-bd4e-9cd40a6fff29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Microsoft_2016_16x9_Template_v02</Template>
  <TotalTime>105</TotalTime>
  <Words>264</Words>
  <Application>Microsoft Office PowerPoint</Application>
  <PresentationFormat>Custom</PresentationFormat>
  <Paragraphs>35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Arial</vt:lpstr>
      <vt:lpstr>Consolas</vt:lpstr>
      <vt:lpstr>Segoe UI</vt:lpstr>
      <vt:lpstr>Segoe UI Light</vt:lpstr>
      <vt:lpstr>Wingdings</vt:lpstr>
      <vt:lpstr>5-50002_Ignite_Breakout_Template</vt:lpstr>
      <vt:lpstr>6-30537_Envision 2016 Concurrent Template_Dark</vt:lpstr>
      <vt:lpstr>1_5-50002_Ignite_Breakout_Template</vt:lpstr>
      <vt:lpstr>2_5-50002_Ignite_Breakout_Template</vt:lpstr>
      <vt:lpstr>3_5-50002_Ignite_Breakout_Template</vt:lpstr>
      <vt:lpstr>3_5-30660_TR21_BO_CT_Template</vt:lpstr>
      <vt:lpstr>4_5-50002_Ignite_Breakout_Template</vt:lpstr>
      <vt:lpstr>1_6-30537_Envision 2016 Concurrent Template_Dark</vt:lpstr>
      <vt:lpstr>App Service Overview Creation / Management / Deployment</vt:lpstr>
      <vt:lpstr>Portal</vt:lpstr>
      <vt:lpstr>Continuous Deployment  with Git</vt:lpstr>
      <vt:lpstr>CLI</vt:lpstr>
      <vt:lpstr>Announcing Azure Command-Line Interface (CLI) 2.0 Preview</vt:lpstr>
      <vt:lpstr>Goals for the new release</vt:lpstr>
      <vt:lpstr>Demo</vt:lpstr>
      <vt:lpstr>Visual Studio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DxNext Upskilling: Selecting the right Azure service</dc:title>
  <dc:subject>&lt;Speech title here&gt;</dc:subject>
  <dc:creator>Jon Galloway</dc:creator>
  <cp:keywords>Microsoft 2016</cp:keywords>
  <cp:lastModifiedBy>Jon Galloway</cp:lastModifiedBy>
  <cp:revision>5</cp:revision>
  <dcterms:created xsi:type="dcterms:W3CDTF">2016-09-26T14:58:45Z</dcterms:created>
  <dcterms:modified xsi:type="dcterms:W3CDTF">2016-10-17T23:33:52Z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